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urier Prime" panose="020B0604020202020204" charset="0"/>
      <p:regular r:id="rId26"/>
    </p:embeddedFont>
    <p:embeddedFont>
      <p:font typeface="Courier Prime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3294138" y="4385494"/>
            <a:ext cx="9650362" cy="0"/>
          </a:xfrm>
          <a:prstGeom prst="line">
            <a:avLst/>
          </a:prstGeom>
          <a:ln w="95250" cap="flat">
            <a:solidFill>
              <a:srgbClr val="2D2D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537186" y="2704575"/>
            <a:ext cx="10718760" cy="26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Pasta</a:t>
            </a:r>
          </a:p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Pascarella 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5791" y="7091193"/>
            <a:ext cx="2471972" cy="160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8912" y="5790868"/>
            <a:ext cx="1074718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 dirty="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&lt;Por="</a:t>
            </a:r>
            <a:r>
              <a:rPr lang="en-US" sz="4560" dirty="0" err="1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Josep</a:t>
            </a:r>
            <a:r>
              <a:rPr lang="en-US" sz="4560" dirty="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Andreu"/&gt;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94891" y="1687047"/>
            <a:ext cx="11259224" cy="47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&lt;!--Projecte Final--&gt;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62002" y="-102870"/>
            <a:ext cx="4230823" cy="10389870"/>
            <a:chOff x="0" y="0"/>
            <a:chExt cx="1543416" cy="37902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3416" cy="3790253"/>
            </a:xfrm>
            <a:custGeom>
              <a:avLst/>
              <a:gdLst/>
              <a:ahLst/>
              <a:cxnLst/>
              <a:rect l="l" t="t" r="r" b="b"/>
              <a:pathLst>
                <a:path w="1543416" h="3790253">
                  <a:moveTo>
                    <a:pt x="0" y="0"/>
                  </a:moveTo>
                  <a:lnTo>
                    <a:pt x="1543416" y="0"/>
                  </a:lnTo>
                  <a:lnTo>
                    <a:pt x="1543416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4666595" y="9210675"/>
            <a:ext cx="153900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diamond" w="lg" len="lg"/>
            <a:tailEnd type="arrow" w="med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5571" y="4289131"/>
            <a:ext cx="14816858" cy="4395916"/>
          </a:xfrm>
          <a:custGeom>
            <a:avLst/>
            <a:gdLst/>
            <a:ahLst/>
            <a:cxnLst/>
            <a:rect l="l" t="t" r="r" b="b"/>
            <a:pathLst>
              <a:path w="14816858" h="4395916">
                <a:moveTo>
                  <a:pt x="0" y="0"/>
                </a:moveTo>
                <a:lnTo>
                  <a:pt x="14816858" y="0"/>
                </a:lnTo>
                <a:lnTo>
                  <a:pt x="14816858" y="4395917"/>
                </a:lnTo>
                <a:lnTo>
                  <a:pt x="0" y="439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6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012" y="2330537"/>
            <a:ext cx="4471405" cy="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CB6CE6"/>
                </a:solidFill>
                <a:latin typeface="Courier Prime"/>
                <a:ea typeface="Courier Prime"/>
                <a:cs typeface="Courier Prime"/>
                <a:sym typeface="Courier Prime"/>
              </a:rPr>
              <a:t>Testimonios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59048" y="2311487"/>
            <a:ext cx="12666437" cy="129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Situado en el Inicio, aparecen opiniones de clientes reales sobre los productos y el servicio.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08218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0914" y="4824015"/>
            <a:ext cx="14706173" cy="4225107"/>
          </a:xfrm>
          <a:custGeom>
            <a:avLst/>
            <a:gdLst/>
            <a:ahLst/>
            <a:cxnLst/>
            <a:rect l="l" t="t" r="r" b="b"/>
            <a:pathLst>
              <a:path w="14706173" h="4225107">
                <a:moveTo>
                  <a:pt x="0" y="0"/>
                </a:moveTo>
                <a:lnTo>
                  <a:pt x="14706172" y="0"/>
                </a:lnTo>
                <a:lnTo>
                  <a:pt x="14706172" y="4225107"/>
                </a:lnTo>
                <a:lnTo>
                  <a:pt x="0" y="422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012" y="2330537"/>
            <a:ext cx="4471405" cy="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03989E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Contacto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1976" y="1973983"/>
            <a:ext cx="12693468" cy="301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También situado en el inicio, tiene un botón en el navegador para ir directo.Es formulario para enviar consultas o comentarios.</a:t>
            </a:r>
          </a:p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Rellena tu nombre, correo y mensaje, y pulsa "Enviar".</a:t>
            </a:r>
          </a:p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Contiene también un correo de contacto directo.</a:t>
            </a:r>
          </a:p>
          <a:p>
            <a:pPr algn="l">
              <a:lnSpc>
                <a:spcPts val="3395"/>
              </a:lnSpc>
            </a:pPr>
            <a:endParaRPr lang="en-US" sz="2805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3395"/>
              </a:lnSpc>
            </a:pPr>
            <a:endParaRPr lang="en-US" sz="2805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08218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7800" y="4800318"/>
            <a:ext cx="10692671" cy="4908205"/>
          </a:xfrm>
          <a:custGeom>
            <a:avLst/>
            <a:gdLst/>
            <a:ahLst/>
            <a:cxnLst/>
            <a:rect l="l" t="t" r="r" b="b"/>
            <a:pathLst>
              <a:path w="10692671" h="4908205">
                <a:moveTo>
                  <a:pt x="0" y="0"/>
                </a:moveTo>
                <a:lnTo>
                  <a:pt x="10692671" y="0"/>
                </a:lnTo>
                <a:lnTo>
                  <a:pt x="10692671" y="4908205"/>
                </a:lnTo>
                <a:lnTo>
                  <a:pt x="0" y="4908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012" y="2330537"/>
            <a:ext cx="4471405" cy="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8C52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Error 404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1976" y="1973983"/>
            <a:ext cx="12693468" cy="301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Si intentas acceder a una página que no existe, verás una **página de error 404** personalizada.</a:t>
            </a:r>
          </a:p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Esta página muestra el logo de Pasta Pascarella, un mensaje informativo y un botón para volver al inicio.</a:t>
            </a:r>
          </a:p>
          <a:p>
            <a:pPr algn="l">
              <a:lnSpc>
                <a:spcPts val="3395"/>
              </a:lnSpc>
            </a:pPr>
            <a:r>
              <a:rPr lang="en-US" sz="280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El fondo de la página es de color sólido, siguiendo la identidad visual de la marca.</a:t>
            </a:r>
          </a:p>
          <a:p>
            <a:pPr algn="l">
              <a:lnSpc>
                <a:spcPts val="3395"/>
              </a:lnSpc>
            </a:pPr>
            <a:endParaRPr lang="en-US" sz="2805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08218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8716" y="2451159"/>
            <a:ext cx="7667477" cy="7375683"/>
            <a:chOff x="0" y="0"/>
            <a:chExt cx="3264708" cy="31404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4708" cy="3140466"/>
            </a:xfrm>
            <a:custGeom>
              <a:avLst/>
              <a:gdLst/>
              <a:ahLst/>
              <a:cxnLst/>
              <a:rect l="l" t="t" r="r" b="b"/>
              <a:pathLst>
                <a:path w="3264708" h="3140466">
                  <a:moveTo>
                    <a:pt x="0" y="0"/>
                  </a:moveTo>
                  <a:lnTo>
                    <a:pt x="3264708" y="0"/>
                  </a:lnTo>
                  <a:lnTo>
                    <a:pt x="3264708" y="3140466"/>
                  </a:lnTo>
                  <a:lnTo>
                    <a:pt x="0" y="3140466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281808" y="2451159"/>
            <a:ext cx="7667477" cy="7221661"/>
            <a:chOff x="0" y="0"/>
            <a:chExt cx="3264708" cy="30748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4708" cy="3074886"/>
            </a:xfrm>
            <a:custGeom>
              <a:avLst/>
              <a:gdLst/>
              <a:ahLst/>
              <a:cxnLst/>
              <a:rect l="l" t="t" r="r" b="b"/>
              <a:pathLst>
                <a:path w="3264708" h="3074886">
                  <a:moveTo>
                    <a:pt x="0" y="0"/>
                  </a:moveTo>
                  <a:lnTo>
                    <a:pt x="3264708" y="0"/>
                  </a:lnTo>
                  <a:lnTo>
                    <a:pt x="3264708" y="3074886"/>
                  </a:lnTo>
                  <a:lnTo>
                    <a:pt x="0" y="3074886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739144" y="4835455"/>
            <a:ext cx="4866621" cy="4040213"/>
          </a:xfrm>
          <a:custGeom>
            <a:avLst/>
            <a:gdLst/>
            <a:ahLst/>
            <a:cxnLst/>
            <a:rect l="l" t="t" r="r" b="b"/>
            <a:pathLst>
              <a:path w="4866621" h="4040213">
                <a:moveTo>
                  <a:pt x="0" y="0"/>
                </a:moveTo>
                <a:lnTo>
                  <a:pt x="4866620" y="0"/>
                </a:lnTo>
                <a:lnTo>
                  <a:pt x="4866620" y="4040213"/>
                </a:lnTo>
                <a:lnTo>
                  <a:pt x="0" y="404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33252" y="5317208"/>
            <a:ext cx="6964587" cy="3961408"/>
          </a:xfrm>
          <a:custGeom>
            <a:avLst/>
            <a:gdLst/>
            <a:ahLst/>
            <a:cxnLst/>
            <a:rect l="l" t="t" r="r" b="b"/>
            <a:pathLst>
              <a:path w="6964587" h="3961408">
                <a:moveTo>
                  <a:pt x="0" y="0"/>
                </a:moveTo>
                <a:lnTo>
                  <a:pt x="6964588" y="0"/>
                </a:lnTo>
                <a:lnTo>
                  <a:pt x="6964588" y="3961408"/>
                </a:lnTo>
                <a:lnTo>
                  <a:pt x="0" y="396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50" r="-176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84697" y="2650080"/>
            <a:ext cx="6261698" cy="2667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13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Visualiza los productos añadidos, modifica cantidades o elimina productos.</a:t>
            </a:r>
          </a:p>
          <a:p>
            <a:pPr marL="474978" lvl="1" indent="-237489" algn="l">
              <a:lnSpc>
                <a:spcPts val="3013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El botón "Finalizar compra" solo está habilitado si hay productos en el carrito.</a:t>
            </a:r>
          </a:p>
          <a:p>
            <a:pPr algn="l">
              <a:lnSpc>
                <a:spcPts val="3013"/>
              </a:lnSpc>
            </a:pPr>
            <a:endParaRPr lang="en-US" sz="2199" b="1">
              <a:solidFill>
                <a:srgbClr val="FFFFFF"/>
              </a:solidFill>
              <a:latin typeface="Courier Prime Bold"/>
              <a:ea typeface="Courier Prime Bold"/>
              <a:cs typeface="Courier Prime Bold"/>
              <a:sym typeface="Courier Prim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2713" y="2650080"/>
            <a:ext cx="6919483" cy="195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561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Courier Prime Bold"/>
                <a:ea typeface="Courier Prime Bold"/>
                <a:cs typeface="Courier Prime Bold"/>
                <a:sym typeface="Courier Prime Bold"/>
              </a:rPr>
              <a:t> Accede al carrito desde el icono en la parte superior derecha.</a:t>
            </a:r>
          </a:p>
          <a:p>
            <a:pPr algn="l">
              <a:lnSpc>
                <a:spcPts val="2466"/>
              </a:lnSpc>
            </a:pPr>
            <a:endParaRPr lang="en-US" sz="2599" b="1">
              <a:solidFill>
                <a:srgbClr val="FFFFFF"/>
              </a:solidFill>
              <a:latin typeface="Courier Prime Bold"/>
              <a:ea typeface="Courier Prime Bold"/>
              <a:cs typeface="Courier Prime Bold"/>
              <a:sym typeface="Courier Prime Bold"/>
            </a:endParaRPr>
          </a:p>
          <a:p>
            <a:pPr algn="l">
              <a:lnSpc>
                <a:spcPts val="2466"/>
              </a:lnSpc>
            </a:pPr>
            <a:endParaRPr lang="en-US" sz="2599" b="1">
              <a:solidFill>
                <a:srgbClr val="FFFFFF"/>
              </a:solidFill>
              <a:latin typeface="Courier Prime Bold"/>
              <a:ea typeface="Courier Prime Bold"/>
              <a:cs typeface="Courier Prime Bold"/>
              <a:sym typeface="Courier Prim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Carrito de Compras {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57135" y="867537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02870"/>
            <a:ext cx="9314578" cy="10389870"/>
            <a:chOff x="0" y="0"/>
            <a:chExt cx="339798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7983" cy="3790253"/>
            </a:xfrm>
            <a:custGeom>
              <a:avLst/>
              <a:gdLst/>
              <a:ahLst/>
              <a:cxnLst/>
              <a:rect l="l" t="t" r="r" b="b"/>
              <a:pathLst>
                <a:path w="3397983" h="379025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622892" y="1630680"/>
            <a:ext cx="8356794" cy="3516323"/>
          </a:xfrm>
          <a:custGeom>
            <a:avLst/>
            <a:gdLst/>
            <a:ahLst/>
            <a:cxnLst/>
            <a:rect l="l" t="t" r="r" b="b"/>
            <a:pathLst>
              <a:path w="8356794" h="3516323">
                <a:moveTo>
                  <a:pt x="0" y="0"/>
                </a:moveTo>
                <a:lnTo>
                  <a:pt x="8356794" y="0"/>
                </a:lnTo>
                <a:lnTo>
                  <a:pt x="8356794" y="3516323"/>
                </a:lnTo>
                <a:lnTo>
                  <a:pt x="0" y="3516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61" r="-27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22892" y="5471190"/>
            <a:ext cx="8327457" cy="3486120"/>
          </a:xfrm>
          <a:custGeom>
            <a:avLst/>
            <a:gdLst/>
            <a:ahLst/>
            <a:cxnLst/>
            <a:rect l="l" t="t" r="r" b="b"/>
            <a:pathLst>
              <a:path w="8327457" h="3486120">
                <a:moveTo>
                  <a:pt x="0" y="0"/>
                </a:moveTo>
                <a:lnTo>
                  <a:pt x="8327457" y="0"/>
                </a:lnTo>
                <a:lnTo>
                  <a:pt x="8327457" y="3486120"/>
                </a:lnTo>
                <a:lnTo>
                  <a:pt x="0" y="3486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62" r="-189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748160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4. Finalizar compra {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111" y="2913888"/>
            <a:ext cx="6988679" cy="62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Al pulsar "Finalizar compra", accedes al formulario de checkout.</a:t>
            </a:r>
          </a:p>
          <a:p>
            <a:pPr algn="l">
              <a:lnSpc>
                <a:spcPts val="4215"/>
              </a:lnSpc>
            </a:pPr>
            <a:endParaRPr lang="en-US" sz="30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4215"/>
              </a:lnSpc>
            </a:pPr>
            <a:r>
              <a:rPr lang="en-US" sz="30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Rellena tus datos y confirma el pedido.</a:t>
            </a:r>
          </a:p>
          <a:p>
            <a:pPr algn="l">
              <a:lnSpc>
                <a:spcPts val="4215"/>
              </a:lnSpc>
            </a:pPr>
            <a:endParaRPr lang="en-US" sz="30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4215"/>
              </a:lnSpc>
            </a:pPr>
            <a:r>
              <a:rPr lang="en-US" sz="30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El resumen de tu compra aparece arriba y el formulario debajo (en móvil, el resumen aparece primero).</a:t>
            </a:r>
          </a:p>
          <a:p>
            <a:pPr algn="l">
              <a:lnSpc>
                <a:spcPts val="3264"/>
              </a:lnSpc>
            </a:pPr>
            <a:endParaRPr lang="en-US" sz="30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57135" y="9211183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54108"/>
            <a:ext cx="15528435" cy="7543443"/>
            <a:chOff x="0" y="0"/>
            <a:chExt cx="3783869" cy="183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3869" cy="1838138"/>
            </a:xfrm>
            <a:custGeom>
              <a:avLst/>
              <a:gdLst/>
              <a:ahLst/>
              <a:cxnLst/>
              <a:rect l="l" t="t" r="r" b="b"/>
              <a:pathLst>
                <a:path w="3783869" h="1838138">
                  <a:moveTo>
                    <a:pt x="0" y="0"/>
                  </a:moveTo>
                  <a:lnTo>
                    <a:pt x="3783869" y="0"/>
                  </a:lnTo>
                  <a:lnTo>
                    <a:pt x="3783869" y="1838138"/>
                  </a:lnTo>
                  <a:lnTo>
                    <a:pt x="0" y="1838138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17316" y="3451111"/>
            <a:ext cx="13951204" cy="5807189"/>
          </a:xfrm>
          <a:custGeom>
            <a:avLst/>
            <a:gdLst/>
            <a:ahLst/>
            <a:cxnLst/>
            <a:rect l="l" t="t" r="r" b="b"/>
            <a:pathLst>
              <a:path w="13951204" h="5807189">
                <a:moveTo>
                  <a:pt x="0" y="0"/>
                </a:moveTo>
                <a:lnTo>
                  <a:pt x="13951204" y="0"/>
                </a:lnTo>
                <a:lnTo>
                  <a:pt x="13951204" y="5807189"/>
                </a:lnTo>
                <a:lnTo>
                  <a:pt x="0" y="580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80776" y="2310965"/>
            <a:ext cx="4946201" cy="177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027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RESPONSIVE:</a:t>
            </a:r>
          </a:p>
          <a:p>
            <a:pPr algn="l">
              <a:lnSpc>
                <a:spcPts val="7781"/>
              </a:lnSpc>
            </a:pPr>
            <a:endParaRPr lang="en-US" sz="5027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61947" y="2291915"/>
            <a:ext cx="10692598" cy="139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72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 web se adapta automáticamente a móviles, tablets y ordenadores.</a:t>
            </a:r>
          </a:p>
          <a:p>
            <a:pPr algn="l">
              <a:lnSpc>
                <a:spcPts val="3812"/>
              </a:lnSpc>
            </a:pPr>
            <a:endParaRPr lang="en-US" sz="2723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57135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Consejos de uso{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17316" y="9440401"/>
            <a:ext cx="10692598" cy="45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72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Visión de Iphone 14, iPad Air 5 y Macbook Air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54108"/>
            <a:ext cx="15528435" cy="7543443"/>
            <a:chOff x="0" y="0"/>
            <a:chExt cx="3783869" cy="183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3869" cy="1838138"/>
            </a:xfrm>
            <a:custGeom>
              <a:avLst/>
              <a:gdLst/>
              <a:ahLst/>
              <a:cxnLst/>
              <a:rect l="l" t="t" r="r" b="b"/>
              <a:pathLst>
                <a:path w="3783869" h="1838138">
                  <a:moveTo>
                    <a:pt x="0" y="0"/>
                  </a:moveTo>
                  <a:lnTo>
                    <a:pt x="3783869" y="0"/>
                  </a:lnTo>
                  <a:lnTo>
                    <a:pt x="3783869" y="1838138"/>
                  </a:lnTo>
                  <a:lnTo>
                    <a:pt x="0" y="1838138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854544" y="4203441"/>
            <a:ext cx="5876747" cy="48972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0735" y="2111055"/>
            <a:ext cx="10281080" cy="177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027">
                <a:solidFill>
                  <a:srgbClr val="8C52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ACTUALIZACION DEL CARRITO:</a:t>
            </a:r>
          </a:p>
          <a:p>
            <a:pPr algn="l">
              <a:lnSpc>
                <a:spcPts val="7781"/>
              </a:lnSpc>
            </a:pPr>
            <a:endParaRPr lang="en-US" sz="5027">
              <a:solidFill>
                <a:srgbClr val="8C52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52569" y="2962564"/>
            <a:ext cx="15455648" cy="139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723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número junto al icono del carrito muestra la cantidad de productos seleccionados.</a:t>
            </a:r>
          </a:p>
          <a:p>
            <a:pPr algn="l">
              <a:lnSpc>
                <a:spcPts val="3812"/>
              </a:lnSpc>
            </a:pPr>
            <a:endParaRPr lang="en-US" sz="2723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57135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Consejos de uso{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5951747" y="4385494"/>
            <a:ext cx="9650362" cy="0"/>
          </a:xfrm>
          <a:prstGeom prst="line">
            <a:avLst/>
          </a:prstGeom>
          <a:ln w="95250" cap="flat">
            <a:solidFill>
              <a:srgbClr val="2D2D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180111" y="2904363"/>
            <a:ext cx="9196767" cy="564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**¿Necesito registrarme?** </a:t>
            </a:r>
          </a:p>
          <a:p>
            <a:pPr algn="l">
              <a:lnSpc>
                <a:spcPts val="4623"/>
              </a:lnSpc>
            </a:pPr>
            <a:endParaRPr lang="en-US" sz="33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No, puedes comprar sin registro.</a:t>
            </a:r>
          </a:p>
          <a:p>
            <a:pPr algn="l">
              <a:lnSpc>
                <a:spcPts val="4623"/>
              </a:lnSpc>
            </a:pPr>
            <a:endParaRPr lang="en-US" sz="33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- **¿Cómo contacto con soporte?** </a:t>
            </a:r>
          </a:p>
          <a:p>
            <a:pPr algn="l">
              <a:lnSpc>
                <a:spcPts val="4623"/>
              </a:lnSpc>
            </a:pPr>
            <a:endParaRPr lang="en-US" sz="33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Usa el formulario de contacto, con el correo disponible o  con las redes sociales en el pie de página.</a:t>
            </a:r>
          </a:p>
          <a:p>
            <a:pPr algn="l">
              <a:lnSpc>
                <a:spcPts val="3264"/>
              </a:lnSpc>
            </a:pPr>
            <a:endParaRPr lang="en-US" sz="33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64792" y="2443363"/>
            <a:ext cx="4092343" cy="5712662"/>
          </a:xfrm>
          <a:custGeom>
            <a:avLst/>
            <a:gdLst/>
            <a:ahLst/>
            <a:cxnLst/>
            <a:rect l="l" t="t" r="r" b="b"/>
            <a:pathLst>
              <a:path w="4092343" h="5712662">
                <a:moveTo>
                  <a:pt x="0" y="0"/>
                </a:moveTo>
                <a:lnTo>
                  <a:pt x="4092343" y="0"/>
                </a:lnTo>
                <a:lnTo>
                  <a:pt x="4092343" y="5712662"/>
                </a:lnTo>
                <a:lnTo>
                  <a:pt x="0" y="571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Preguntas frecuentes {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57135" y="867537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97532" y="7909408"/>
            <a:ext cx="2386527" cy="2095805"/>
          </a:xfrm>
          <a:custGeom>
            <a:avLst/>
            <a:gdLst/>
            <a:ahLst/>
            <a:cxnLst/>
            <a:rect l="l" t="t" r="r" b="b"/>
            <a:pathLst>
              <a:path w="2386527" h="2095805">
                <a:moveTo>
                  <a:pt x="0" y="0"/>
                </a:moveTo>
                <a:lnTo>
                  <a:pt x="2386527" y="0"/>
                </a:lnTo>
                <a:lnTo>
                  <a:pt x="2386527" y="2095804"/>
                </a:lnTo>
                <a:lnTo>
                  <a:pt x="0" y="209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Administración básica 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557135" y="867537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3994" y="3551816"/>
            <a:ext cx="15143142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 actualizar productos, recetas o imágenes, edita los archivos HTML y las imágenes en la carpeta correspondiente.</a:t>
            </a:r>
          </a:p>
          <a:p>
            <a:pPr algn="l">
              <a:lnSpc>
                <a:spcPts val="3520"/>
              </a:lnSpc>
            </a:pPr>
            <a:endParaRPr lang="en-US" sz="3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3520"/>
              </a:lnSpc>
            </a:pPr>
            <a:endParaRPr lang="en-US" sz="3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3407" y="5954021"/>
            <a:ext cx="14842554" cy="177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endParaRPr/>
          </a:p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 añades nuevos productos, asegúrate de actualizar también el JavaScript si es necesario.</a:t>
            </a:r>
          </a:p>
          <a:p>
            <a:pPr algn="l">
              <a:lnSpc>
                <a:spcPts val="3520"/>
              </a:lnSpc>
            </a:pPr>
            <a:endParaRPr lang="en-US" sz="3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63407" y="2496843"/>
            <a:ext cx="1167193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3407" y="5087881"/>
            <a:ext cx="1167193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50599" y="631732"/>
            <a:ext cx="6786802" cy="8325578"/>
            <a:chOff x="0" y="0"/>
            <a:chExt cx="9049069" cy="1110077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4569" b="18745"/>
            <a:stretch>
              <a:fillRect/>
            </a:stretch>
          </p:blipFill>
          <p:spPr>
            <a:xfrm>
              <a:off x="0" y="0"/>
              <a:ext cx="9049069" cy="1110077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7142511" y="9286875"/>
            <a:ext cx="4574847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JOSEP ANDREU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Creado por {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57135" y="867537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578" y="-102870"/>
            <a:ext cx="9314578" cy="10389870"/>
            <a:chOff x="0" y="0"/>
            <a:chExt cx="339798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7983" cy="3790253"/>
            </a:xfrm>
            <a:custGeom>
              <a:avLst/>
              <a:gdLst/>
              <a:ahLst/>
              <a:cxnLst/>
              <a:rect l="l" t="t" r="r" b="b"/>
              <a:pathLst>
                <a:path w="3397983" h="379025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4" name="AutoShape 4"/>
          <p:cNvSpPr/>
          <p:nvPr/>
        </p:nvSpPr>
        <p:spPr>
          <a:xfrm rot="5400000">
            <a:off x="6783951" y="3553290"/>
            <a:ext cx="7985953" cy="0"/>
          </a:xfrm>
          <a:prstGeom prst="line">
            <a:avLst/>
          </a:prstGeom>
          <a:ln w="95250" cap="flat">
            <a:solidFill>
              <a:srgbClr val="2D2D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96425" y="3361443"/>
            <a:ext cx="5160710" cy="3217278"/>
          </a:xfrm>
          <a:custGeom>
            <a:avLst/>
            <a:gdLst/>
            <a:ahLst/>
            <a:cxnLst/>
            <a:rect l="l" t="t" r="r" b="b"/>
            <a:pathLst>
              <a:path w="5160710" h="3217278">
                <a:moveTo>
                  <a:pt x="0" y="0"/>
                </a:moveTo>
                <a:lnTo>
                  <a:pt x="5160710" y="0"/>
                </a:lnTo>
                <a:lnTo>
                  <a:pt x="5160710" y="3217278"/>
                </a:lnTo>
                <a:lnTo>
                  <a:pt x="0" y="3217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Introducción {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57135" y="867537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0111" y="2904363"/>
            <a:ext cx="6988679" cy="406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manual explica </a:t>
            </a:r>
          </a:p>
          <a:p>
            <a:pPr algn="l">
              <a:lnSpc>
                <a:spcPts val="4623"/>
              </a:lnSpc>
            </a:pPr>
            <a:r>
              <a:rPr lang="en-US" sz="33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**cómo funciona y cómo se utiliza la web de Pasta Pascarella**</a:t>
            </a:r>
            <a:r>
              <a:rPr lang="en-US" sz="33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tanto para usuarios como para administradores básicos</a:t>
            </a:r>
          </a:p>
          <a:p>
            <a:pPr algn="l">
              <a:lnSpc>
                <a:spcPts val="4623"/>
              </a:lnSpc>
            </a:pPr>
            <a:endParaRPr lang="en-US" sz="33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839732" y="3931089"/>
            <a:ext cx="8741551" cy="0"/>
          </a:xfrm>
          <a:prstGeom prst="line">
            <a:avLst/>
          </a:prstGeom>
          <a:ln w="95250" cap="flat">
            <a:solidFill>
              <a:srgbClr val="2D2D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537186" y="3245316"/>
            <a:ext cx="10718760" cy="132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 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5791" y="6536903"/>
            <a:ext cx="2471972" cy="160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8912" y="5236577"/>
            <a:ext cx="10747189" cy="78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&lt;Por="Josep Andreu"/&gt;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94891" y="2085555"/>
            <a:ext cx="1125922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 dirty="0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&lt;!--</a:t>
            </a:r>
            <a:r>
              <a:rPr lang="en-US" sz="2736" dirty="0" err="1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Projecte</a:t>
            </a:r>
            <a:r>
              <a:rPr lang="en-US" sz="2736" dirty="0">
                <a:solidFill>
                  <a:srgbClr val="8F8F8F"/>
                </a:solidFill>
                <a:latin typeface="Courier Prime"/>
                <a:ea typeface="Courier Prime"/>
                <a:cs typeface="Courier Prime"/>
                <a:sym typeface="Courier Prime"/>
              </a:rPr>
              <a:t> Final--&gt;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02870"/>
            <a:ext cx="9314578" cy="10389870"/>
            <a:chOff x="0" y="0"/>
            <a:chExt cx="3397983" cy="3790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97983" cy="3790253"/>
            </a:xfrm>
            <a:custGeom>
              <a:avLst/>
              <a:gdLst/>
              <a:ahLst/>
              <a:cxnLst/>
              <a:rect l="l" t="t" r="r" b="b"/>
              <a:pathLst>
                <a:path w="3397983" h="379025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56332" y="4706303"/>
            <a:ext cx="5179073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Contenidos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60230" y="1823402"/>
            <a:ext cx="6560010" cy="731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Navegación general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Carrito de compras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Finalizar compra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Consejos de uso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Preguntas frecuentes </a:t>
            </a:r>
          </a:p>
          <a:p>
            <a:pPr algn="l"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Administración básica</a:t>
            </a:r>
          </a:p>
          <a:p>
            <a:pPr algn="l">
              <a:lnSpc>
                <a:spcPts val="7279"/>
              </a:lnSpc>
            </a:pPr>
            <a:endParaRPr lang="en-US" sz="39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34711" y="1829117"/>
            <a:ext cx="1167193" cy="639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01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02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03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04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05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06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74385"/>
            <a:ext cx="9645542" cy="2598034"/>
            <a:chOff x="0" y="0"/>
            <a:chExt cx="3518720" cy="9477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18720" cy="947770"/>
            </a:xfrm>
            <a:custGeom>
              <a:avLst/>
              <a:gdLst/>
              <a:ahLst/>
              <a:cxnLst/>
              <a:rect l="l" t="t" r="r" b="b"/>
              <a:pathLst>
                <a:path w="3518720" h="947770">
                  <a:moveTo>
                    <a:pt x="0" y="0"/>
                  </a:moveTo>
                  <a:lnTo>
                    <a:pt x="3518720" y="0"/>
                  </a:lnTo>
                  <a:lnTo>
                    <a:pt x="3518720" y="947770"/>
                  </a:lnTo>
                  <a:lnTo>
                    <a:pt x="0" y="947770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990459"/>
            <a:ext cx="9645542" cy="2598034"/>
            <a:chOff x="0" y="0"/>
            <a:chExt cx="3518720" cy="9477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18720" cy="947770"/>
            </a:xfrm>
            <a:custGeom>
              <a:avLst/>
              <a:gdLst/>
              <a:ahLst/>
              <a:cxnLst/>
              <a:rect l="l" t="t" r="r" b="b"/>
              <a:pathLst>
                <a:path w="3518720" h="947770">
                  <a:moveTo>
                    <a:pt x="0" y="0"/>
                  </a:moveTo>
                  <a:lnTo>
                    <a:pt x="3518720" y="0"/>
                  </a:lnTo>
                  <a:lnTo>
                    <a:pt x="3518720" y="947770"/>
                  </a:lnTo>
                  <a:lnTo>
                    <a:pt x="0" y="947770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id="6" name="AutoShape 6"/>
          <p:cNvSpPr/>
          <p:nvPr/>
        </p:nvSpPr>
        <p:spPr>
          <a:xfrm rot="5400000">
            <a:off x="-232217" y="4135302"/>
            <a:ext cx="2598034" cy="0"/>
          </a:xfrm>
          <a:prstGeom prst="line">
            <a:avLst/>
          </a:prstGeom>
          <a:ln w="762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400000">
            <a:off x="-232217" y="7251376"/>
            <a:ext cx="2598034" cy="0"/>
          </a:xfrm>
          <a:prstGeom prst="line">
            <a:avLst/>
          </a:prstGeom>
          <a:ln w="762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992287" y="3636657"/>
            <a:ext cx="7075449" cy="741332"/>
          </a:xfrm>
          <a:custGeom>
            <a:avLst/>
            <a:gdLst/>
            <a:ahLst/>
            <a:cxnLst/>
            <a:rect l="l" t="t" r="r" b="b"/>
            <a:pathLst>
              <a:path w="7075449" h="741332">
                <a:moveTo>
                  <a:pt x="0" y="0"/>
                </a:moveTo>
                <a:lnTo>
                  <a:pt x="7075448" y="0"/>
                </a:lnTo>
                <a:lnTo>
                  <a:pt x="7075448" y="741331"/>
                </a:lnTo>
                <a:lnTo>
                  <a:pt x="0" y="74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44" b="-2253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23070" y="5990459"/>
            <a:ext cx="5952141" cy="2824080"/>
          </a:xfrm>
          <a:custGeom>
            <a:avLst/>
            <a:gdLst/>
            <a:ahLst/>
            <a:cxnLst/>
            <a:rect l="l" t="t" r="r" b="b"/>
            <a:pathLst>
              <a:path w="5952141" h="2824080">
                <a:moveTo>
                  <a:pt x="0" y="0"/>
                </a:moveTo>
                <a:lnTo>
                  <a:pt x="5952141" y="0"/>
                </a:lnTo>
                <a:lnTo>
                  <a:pt x="5952141" y="2824080"/>
                </a:lnTo>
                <a:lnTo>
                  <a:pt x="0" y="282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47750"/>
            <a:ext cx="70314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Navegación general{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9030" y="3155847"/>
            <a:ext cx="8524589" cy="84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9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**Menú principal:**</a:t>
            </a:r>
          </a:p>
          <a:p>
            <a:pPr algn="l">
              <a:lnSpc>
                <a:spcPts val="2904"/>
              </a:lnSpc>
            </a:pPr>
            <a:endParaRPr lang="en-US" sz="3099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09030" y="6226901"/>
            <a:ext cx="8524589" cy="84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z="3099" u="none" strike="noStrik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**Menú móvil:** </a:t>
            </a:r>
          </a:p>
          <a:p>
            <a:pPr marL="0" lvl="0" indent="0" algn="l">
              <a:lnSpc>
                <a:spcPts val="2904"/>
              </a:lnSpc>
              <a:spcBef>
                <a:spcPct val="0"/>
              </a:spcBef>
            </a:pPr>
            <a:endParaRPr lang="en-US" sz="3099" u="none" strike="noStrik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09030" y="4079580"/>
            <a:ext cx="8524589" cy="146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En la parte superior encontrarás enlaces a las secciones: Inicio, Productos, Cómo funciona, Quiénes Somos, Recetas y Contacto.</a:t>
            </a:r>
          </a:p>
          <a:p>
            <a:pPr algn="l">
              <a:lnSpc>
                <a:spcPts val="2904"/>
              </a:lnSpc>
            </a:pPr>
            <a:endParaRPr lang="en-US" sz="24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9030" y="7195654"/>
            <a:ext cx="8524589" cy="110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En dispositivos móviles, usa el botón de hamburguesa (☰) para desplegar el menú.</a:t>
            </a:r>
          </a:p>
          <a:p>
            <a:pPr algn="l">
              <a:lnSpc>
                <a:spcPts val="2904"/>
              </a:lnSpc>
            </a:pPr>
            <a:endParaRPr lang="en-US" sz="24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57135" y="911142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0969" y="4527659"/>
            <a:ext cx="7977314" cy="3804307"/>
          </a:xfrm>
          <a:custGeom>
            <a:avLst/>
            <a:gdLst/>
            <a:ahLst/>
            <a:cxnLst/>
            <a:rect l="l" t="t" r="r" b="b"/>
            <a:pathLst>
              <a:path w="7977314" h="3804307">
                <a:moveTo>
                  <a:pt x="0" y="0"/>
                </a:moveTo>
                <a:lnTo>
                  <a:pt x="7977314" y="0"/>
                </a:lnTo>
                <a:lnTo>
                  <a:pt x="7977314" y="3804307"/>
                </a:lnTo>
                <a:lnTo>
                  <a:pt x="0" y="380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4135" y="4527659"/>
            <a:ext cx="9144000" cy="3751817"/>
          </a:xfrm>
          <a:custGeom>
            <a:avLst/>
            <a:gdLst/>
            <a:ahLst/>
            <a:cxnLst/>
            <a:rect l="l" t="t" r="r" b="b"/>
            <a:pathLst>
              <a:path w="9144000" h="3751817">
                <a:moveTo>
                  <a:pt x="0" y="0"/>
                </a:moveTo>
                <a:lnTo>
                  <a:pt x="9144000" y="0"/>
                </a:lnTo>
                <a:lnTo>
                  <a:pt x="9144000" y="3751817"/>
                </a:lnTo>
                <a:lnTo>
                  <a:pt x="0" y="3751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057" b="-6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090" y="2307141"/>
            <a:ext cx="4471405" cy="72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8C52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Inicio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6418" y="2288091"/>
            <a:ext cx="12666437" cy="172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Presentación de la marca y acceso rápido a productos y novedades, junto a un pequeño resumen de cómo funciona la marca, alguna reseña y zona de contacto.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57135" y="897636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2420" y="5307681"/>
            <a:ext cx="8123046" cy="3873410"/>
          </a:xfrm>
          <a:custGeom>
            <a:avLst/>
            <a:gdLst/>
            <a:ahLst/>
            <a:cxnLst/>
            <a:rect l="l" t="t" r="r" b="b"/>
            <a:pathLst>
              <a:path w="8123046" h="3873410">
                <a:moveTo>
                  <a:pt x="0" y="0"/>
                </a:moveTo>
                <a:lnTo>
                  <a:pt x="8123046" y="0"/>
                </a:lnTo>
                <a:lnTo>
                  <a:pt x="8123046" y="3873410"/>
                </a:lnTo>
                <a:lnTo>
                  <a:pt x="0" y="387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432332"/>
            <a:ext cx="8796232" cy="3524978"/>
          </a:xfrm>
          <a:custGeom>
            <a:avLst/>
            <a:gdLst/>
            <a:ahLst/>
            <a:cxnLst/>
            <a:rect l="l" t="t" r="r" b="b"/>
            <a:pathLst>
              <a:path w="8796232" h="3524978">
                <a:moveTo>
                  <a:pt x="0" y="0"/>
                </a:moveTo>
                <a:lnTo>
                  <a:pt x="8796232" y="0"/>
                </a:lnTo>
                <a:lnTo>
                  <a:pt x="8796232" y="3524978"/>
                </a:lnTo>
                <a:lnTo>
                  <a:pt x="0" y="3524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090" y="2307141"/>
            <a:ext cx="4471405" cy="72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CB6CE6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Productos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4184" y="2153031"/>
            <a:ext cx="12666437" cy="257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Visualiza todos los tipos de pasta disponibles.</a:t>
            </a:r>
          </a:p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Para agregar productos a tu compra, hacer clic en "Añadir al carrito". A medida que se va bajando la página, hay una pequeña animación de entrada por cada fila de productos.</a:t>
            </a:r>
          </a:p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Está ordenada por categoría de pasta.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57135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2700" y="4228847"/>
            <a:ext cx="13442601" cy="5330443"/>
          </a:xfrm>
          <a:custGeom>
            <a:avLst/>
            <a:gdLst/>
            <a:ahLst/>
            <a:cxnLst/>
            <a:rect l="l" t="t" r="r" b="b"/>
            <a:pathLst>
              <a:path w="13442601" h="5330443">
                <a:moveTo>
                  <a:pt x="0" y="0"/>
                </a:moveTo>
                <a:lnTo>
                  <a:pt x="13442600" y="0"/>
                </a:lnTo>
                <a:lnTo>
                  <a:pt x="13442600" y="5330443"/>
                </a:lnTo>
                <a:lnTo>
                  <a:pt x="0" y="533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1090" y="2307141"/>
            <a:ext cx="4471405" cy="141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03989E"/>
                </a:solidFill>
                <a:latin typeface="Courier Prime"/>
                <a:ea typeface="Courier Prime"/>
                <a:cs typeface="Courier Prime"/>
                <a:sym typeface="Courier Prime"/>
              </a:rPr>
              <a:t>Cómo funciona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66418" y="2575047"/>
            <a:ext cx="12666437" cy="86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Explicación paso a paso del proceso de compra y entrega.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557135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0392" y="4047281"/>
            <a:ext cx="8160117" cy="3275178"/>
          </a:xfrm>
          <a:custGeom>
            <a:avLst/>
            <a:gdLst/>
            <a:ahLst/>
            <a:cxnLst/>
            <a:rect l="l" t="t" r="r" b="b"/>
            <a:pathLst>
              <a:path w="8160117" h="3275178">
                <a:moveTo>
                  <a:pt x="0" y="0"/>
                </a:moveTo>
                <a:lnTo>
                  <a:pt x="8160117" y="0"/>
                </a:lnTo>
                <a:lnTo>
                  <a:pt x="8160117" y="3275178"/>
                </a:lnTo>
                <a:lnTo>
                  <a:pt x="0" y="327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" r="-1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4135" y="6581364"/>
            <a:ext cx="8162955" cy="3278916"/>
          </a:xfrm>
          <a:custGeom>
            <a:avLst/>
            <a:gdLst/>
            <a:ahLst/>
            <a:cxnLst/>
            <a:rect l="l" t="t" r="r" b="b"/>
            <a:pathLst>
              <a:path w="8162955" h="3278916">
                <a:moveTo>
                  <a:pt x="0" y="0"/>
                </a:moveTo>
                <a:lnTo>
                  <a:pt x="8162955" y="0"/>
                </a:lnTo>
                <a:lnTo>
                  <a:pt x="8162955" y="3278916"/>
                </a:lnTo>
                <a:lnTo>
                  <a:pt x="0" y="327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090" y="2307141"/>
            <a:ext cx="4471405" cy="141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8C52FF"/>
                </a:solidFill>
                <a:latin typeface="Courier Prime"/>
                <a:ea typeface="Courier Prime"/>
                <a:cs typeface="Courier Prime"/>
                <a:sym typeface="Courier Prime"/>
              </a:rPr>
              <a:t>Quiénes Somos?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6418" y="2575047"/>
            <a:ext cx="12666437" cy="129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Información sobre la historia y valores de Pasta Pascarella. Con una pequeña línea del tiempo.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08218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4094" y="3908765"/>
            <a:ext cx="13439813" cy="5394307"/>
          </a:xfrm>
          <a:custGeom>
            <a:avLst/>
            <a:gdLst/>
            <a:ahLst/>
            <a:cxnLst/>
            <a:rect l="l" t="t" r="r" b="b"/>
            <a:pathLst>
              <a:path w="13439813" h="5394307">
                <a:moveTo>
                  <a:pt x="0" y="0"/>
                </a:moveTo>
                <a:lnTo>
                  <a:pt x="13439812" y="0"/>
                </a:lnTo>
                <a:lnTo>
                  <a:pt x="13439812" y="5394307"/>
                </a:lnTo>
                <a:lnTo>
                  <a:pt x="0" y="5394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5965"/>
            <a:ext cx="7875435" cy="6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7"/>
              </a:lnSpc>
            </a:pPr>
            <a:r>
              <a:rPr lang="en-US" sz="448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Secciones principales{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1090" y="2307141"/>
            <a:ext cx="4471405" cy="7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8"/>
              </a:lnSpc>
            </a:pPr>
            <a:r>
              <a:rPr lang="en-US" sz="4849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Recetas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66418" y="2188296"/>
            <a:ext cx="12666437" cy="172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Descubre recetas recomendadas usando los productos de la tienda.Cada receta muestra ingredientes y pasos detallados.</a:t>
            </a:r>
          </a:p>
          <a:p>
            <a:pPr algn="l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Esto ayuda mucho al posicionamineto de la web.</a:t>
            </a:r>
          </a:p>
          <a:p>
            <a:pPr algn="l">
              <a:lnSpc>
                <a:spcPts val="3387"/>
              </a:lnSpc>
            </a:pPr>
            <a:endParaRPr lang="en-US" sz="2799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08218" y="9277350"/>
            <a:ext cx="70216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672</Words>
  <Application>Microsoft Office PowerPoint</Application>
  <PresentationFormat>Personalizado</PresentationFormat>
  <Paragraphs>113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Calibri</vt:lpstr>
      <vt:lpstr>Courier Prime</vt:lpstr>
      <vt:lpstr>Courier Prime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 Final {</dc:title>
  <cp:lastModifiedBy>Tardes</cp:lastModifiedBy>
  <cp:revision>2</cp:revision>
  <dcterms:created xsi:type="dcterms:W3CDTF">2006-08-16T00:00:00Z</dcterms:created>
  <dcterms:modified xsi:type="dcterms:W3CDTF">2025-07-14T18:36:42Z</dcterms:modified>
  <dc:identifier>DAGs3-zYm68</dc:identifier>
</cp:coreProperties>
</file>